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91" r:id="rId3"/>
  </p:sldMasterIdLst>
  <p:notesMasterIdLst>
    <p:notesMasterId r:id="rId16"/>
  </p:notesMasterIdLst>
  <p:sldIdLst>
    <p:sldId id="330" r:id="rId4"/>
    <p:sldId id="258" r:id="rId5"/>
    <p:sldId id="259" r:id="rId6"/>
    <p:sldId id="260" r:id="rId7"/>
    <p:sldId id="261" r:id="rId8"/>
    <p:sldId id="291" r:id="rId9"/>
    <p:sldId id="257" r:id="rId10"/>
    <p:sldId id="263" r:id="rId11"/>
    <p:sldId id="292" r:id="rId12"/>
    <p:sldId id="294" r:id="rId13"/>
    <p:sldId id="295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A38545F-8A17-4918-9D8E-84BEF7A468CA}">
          <p14:sldIdLst>
            <p14:sldId id="330"/>
            <p14:sldId id="258"/>
            <p14:sldId id="259"/>
            <p14:sldId id="260"/>
            <p14:sldId id="261"/>
            <p14:sldId id="291"/>
            <p14:sldId id="257"/>
            <p14:sldId id="263"/>
            <p14:sldId id="292"/>
            <p14:sldId id="294"/>
            <p14:sldId id="295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5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1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0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92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6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3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3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89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23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9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92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0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0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9.wdp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17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17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ga.com.vn/media/news/2707_background-dep-chuyen-nghiep-cho-s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1" y="365593"/>
            <a:ext cx="10892118" cy="61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3293029" y="365593"/>
            <a:ext cx="4804264" cy="4222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816952">
              <a:defRPr/>
            </a:pPr>
            <a:r>
              <a:rPr lang="en-US" sz="2144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TRƯỜNG TIỂU HỌC </a:t>
            </a:r>
            <a:r>
              <a:rPr lang="vi-VN" sz="2144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HÙNG THẮNG</a:t>
            </a:r>
            <a:endParaRPr lang="en-US" sz="2144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802639" y="1436695"/>
            <a:ext cx="10453096" cy="74525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973504"/>
              </a:avLst>
            </a:prstTxWarp>
            <a:spAutoFit/>
          </a:bodyPr>
          <a:lstStyle/>
          <a:p>
            <a:pPr algn="ctr" defTabSz="816952">
              <a:defRPr/>
            </a:pPr>
            <a:r>
              <a:rPr lang="vi-VN" sz="5361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NHIỆT LIỆT CHÀO MỪNG CÁC THẦY CÔ VỀ DỰ GIỜ THĂM LỚP 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3072691" y="2004708"/>
            <a:ext cx="4229812" cy="9173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816952">
              <a:defRPr/>
            </a:pPr>
            <a:r>
              <a:rPr lang="en-US" sz="5361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MÔN: T</a:t>
            </a:r>
            <a:r>
              <a:rPr lang="vi-VN" sz="5361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OÁN</a:t>
            </a:r>
            <a:endParaRPr lang="en-US" sz="5361" b="1" dirty="0">
              <a:ln w="285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332529" y="3753626"/>
            <a:ext cx="8001251" cy="119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6952">
              <a:defRPr/>
            </a:pPr>
            <a:r>
              <a:rPr lang="en-US" sz="3574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Giáo</a:t>
            </a:r>
            <a:r>
              <a:rPr lang="en-US" sz="3574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574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viên</a:t>
            </a:r>
            <a:r>
              <a:rPr lang="en-US" sz="3574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574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thực</a:t>
            </a:r>
            <a:r>
              <a:rPr lang="en-US" sz="3574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574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hiện</a:t>
            </a:r>
            <a:r>
              <a:rPr lang="en-US" sz="3574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: </a:t>
            </a:r>
            <a:r>
              <a:rPr lang="vi-VN" sz="3574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Đoàn Thị Nhung</a:t>
            </a:r>
          </a:p>
          <a:p>
            <a:pPr defTabSz="816952">
              <a:defRPr/>
            </a:pPr>
            <a:endParaRPr lang="en-US" sz="3574" b="1" dirty="0">
              <a:solidFill>
                <a:srgbClr val="FF0000"/>
              </a:solidFill>
              <a:latin typeface="HP001 4 hang 1 ô ly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2145435-13C6-7D94-07A1-9FC03B2688DA}"/>
              </a:ext>
            </a:extLst>
          </p:cNvPr>
          <p:cNvSpPr/>
          <p:nvPr/>
        </p:nvSpPr>
        <p:spPr>
          <a:xfrm>
            <a:off x="398899" y="353260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3</a:t>
            </a:r>
            <a:endParaRPr lang="en-US" sz="6600" b="1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6D2D7A9-F3E6-E16E-3E36-B7EDA943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251" y="320900"/>
            <a:ext cx="9716633" cy="762000"/>
          </a:xfrm>
        </p:spPr>
        <p:txBody>
          <a:bodyPr>
            <a:noAutofit/>
          </a:bodyPr>
          <a:lstStyle/>
          <a:p>
            <a:pPr algn="l"/>
            <a:r>
              <a:rPr lang="vi-VN" sz="2400" dirty="0">
                <a:latin typeface="+mn-lt"/>
              </a:rPr>
              <a:t>Có 12 bạn và 9 quả bóng, mỗi bạn lấy một quả. Hỏi có bao nhiêu bạn không lấy được bóng?</a:t>
            </a:r>
            <a:endParaRPr lang="en-US" sz="24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02F73-C269-496E-D408-6A6235931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8" t="-5331" r="5176" b="-1"/>
          <a:stretch/>
        </p:blipFill>
        <p:spPr>
          <a:xfrm>
            <a:off x="269292" y="1464054"/>
            <a:ext cx="5631887" cy="4752672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5771B9-F3BA-A748-9A5A-4078208113DC}"/>
              </a:ext>
            </a:extLst>
          </p:cNvPr>
          <p:cNvSpPr txBox="1"/>
          <p:nvPr/>
        </p:nvSpPr>
        <p:spPr>
          <a:xfrm>
            <a:off x="7646479" y="1625903"/>
            <a:ext cx="2530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Bài giải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C2452-9843-5BAB-F104-066FEFF3BBAF}"/>
              </a:ext>
            </a:extLst>
          </p:cNvPr>
          <p:cNvSpPr txBox="1"/>
          <p:nvPr/>
        </p:nvSpPr>
        <p:spPr>
          <a:xfrm>
            <a:off x="5825154" y="2335972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lấy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bóng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là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: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0A998C-A1E4-63E0-7714-3AF72CD3E950}"/>
              </a:ext>
            </a:extLst>
          </p:cNvPr>
          <p:cNvSpPr txBox="1"/>
          <p:nvPr/>
        </p:nvSpPr>
        <p:spPr>
          <a:xfrm>
            <a:off x="5731848" y="2953388"/>
            <a:ext cx="6190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12 - 9 = 3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bạn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)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B867A-082F-8176-AA41-E27FFCF6AB71}"/>
              </a:ext>
            </a:extLst>
          </p:cNvPr>
          <p:cNvSpPr txBox="1"/>
          <p:nvPr/>
        </p:nvSpPr>
        <p:spPr>
          <a:xfrm>
            <a:off x="7386345" y="3675253"/>
            <a:ext cx="6190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noProof="0" dirty="0">
                <a:latin typeface="Calibri"/>
              </a:rPr>
              <a:t>Đáp số: 3 bạn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567458" y="-4548510"/>
            <a:ext cx="13248239" cy="5573970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solidFill>
            <a:srgbClr val="FFA800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294FBE-BB15-C51B-3326-9D9047196A68}"/>
              </a:ext>
            </a:extLst>
          </p:cNvPr>
          <p:cNvSpPr/>
          <p:nvPr/>
        </p:nvSpPr>
        <p:spPr>
          <a:xfrm>
            <a:off x="282168" y="992805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4</a:t>
            </a:r>
            <a:endParaRPr lang="en-US" sz="66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CBEAC8-68FF-5384-DE6E-DB94B807BEE0}"/>
              </a:ext>
            </a:extLst>
          </p:cNvPr>
          <p:cNvSpPr/>
          <p:nvPr/>
        </p:nvSpPr>
        <p:spPr>
          <a:xfrm>
            <a:off x="1361872" y="1128434"/>
            <a:ext cx="2062264" cy="61284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&gt;; &lt;; 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6DE4281-B4DD-059E-0932-D193002B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731" y="1128434"/>
            <a:ext cx="609600" cy="516265"/>
          </a:xfrm>
        </p:spPr>
        <p:txBody>
          <a:bodyPr>
            <a:noAutofit/>
          </a:bodyPr>
          <a:lstStyle/>
          <a:p>
            <a:r>
              <a:rPr lang="vi-VN" sz="4400" dirty="0"/>
              <a:t>?</a:t>
            </a:r>
            <a:endParaRPr lang="en-US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0BE707-F43D-AD89-4E7D-C2967B8345D6}"/>
              </a:ext>
            </a:extLst>
          </p:cNvPr>
          <p:cNvSpPr txBox="1"/>
          <p:nvPr/>
        </p:nvSpPr>
        <p:spPr>
          <a:xfrm>
            <a:off x="1022812" y="2739738"/>
            <a:ext cx="2538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14 - 6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4324E1-A928-AF22-6CCD-61055E9B8C2F}"/>
              </a:ext>
            </a:extLst>
          </p:cNvPr>
          <p:cNvSpPr txBox="1"/>
          <p:nvPr/>
        </p:nvSpPr>
        <p:spPr>
          <a:xfrm>
            <a:off x="1022812" y="3984587"/>
            <a:ext cx="6789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17 - 9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F52AA8-F9AD-B29D-85B2-E7EE07381B97}"/>
              </a:ext>
            </a:extLst>
          </p:cNvPr>
          <p:cNvSpPr txBox="1"/>
          <p:nvPr/>
        </p:nvSpPr>
        <p:spPr>
          <a:xfrm>
            <a:off x="6647215" y="2673709"/>
            <a:ext cx="3004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15 - 8</a:t>
            </a:r>
            <a:endParaRPr lang="en-US" sz="4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BA74FD-1584-EB06-92E2-6C0E540DF6FE}"/>
              </a:ext>
            </a:extLst>
          </p:cNvPr>
          <p:cNvSpPr txBox="1"/>
          <p:nvPr/>
        </p:nvSpPr>
        <p:spPr>
          <a:xfrm>
            <a:off x="6693120" y="3877430"/>
            <a:ext cx="4239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16 - 7</a:t>
            </a:r>
            <a:endParaRPr lang="en-US" sz="4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1222E-B88E-801B-7DEB-24345FABD30D}"/>
              </a:ext>
            </a:extLst>
          </p:cNvPr>
          <p:cNvSpPr txBox="1"/>
          <p:nvPr/>
        </p:nvSpPr>
        <p:spPr>
          <a:xfrm flipH="1">
            <a:off x="3561731" y="2710337"/>
            <a:ext cx="356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7</a:t>
            </a:r>
            <a:endParaRPr lang="en-US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CB1EE1-5B5B-2EDF-F697-39EE7899E3F2}"/>
              </a:ext>
            </a:extLst>
          </p:cNvPr>
          <p:cNvSpPr txBox="1"/>
          <p:nvPr/>
        </p:nvSpPr>
        <p:spPr>
          <a:xfrm>
            <a:off x="3573292" y="3984587"/>
            <a:ext cx="1241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8</a:t>
            </a:r>
            <a:endParaRPr lang="en-US" sz="4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90F679-2823-6630-E623-D29BD072F04C}"/>
              </a:ext>
            </a:extLst>
          </p:cNvPr>
          <p:cNvSpPr txBox="1"/>
          <p:nvPr/>
        </p:nvSpPr>
        <p:spPr>
          <a:xfrm>
            <a:off x="9155542" y="2650388"/>
            <a:ext cx="6789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11 - 2</a:t>
            </a:r>
            <a:endParaRPr lang="en-US" sz="40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9E6872-81D6-8988-87EB-95723F9C499C}"/>
              </a:ext>
            </a:extLst>
          </p:cNvPr>
          <p:cNvSpPr txBox="1"/>
          <p:nvPr/>
        </p:nvSpPr>
        <p:spPr>
          <a:xfrm>
            <a:off x="9155542" y="3867512"/>
            <a:ext cx="7242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13 - 4</a:t>
            </a:r>
            <a:endParaRPr lang="en-US" sz="4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E605BF-2361-8FFD-45B4-BD2EDA101B9F}"/>
              </a:ext>
            </a:extLst>
          </p:cNvPr>
          <p:cNvSpPr txBox="1"/>
          <p:nvPr/>
        </p:nvSpPr>
        <p:spPr>
          <a:xfrm>
            <a:off x="318767" y="2708549"/>
            <a:ext cx="153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a)</a:t>
            </a:r>
            <a:endParaRPr lang="en-US" sz="4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75B67F-B1C7-6B0C-5D94-4DC5DD902759}"/>
              </a:ext>
            </a:extLst>
          </p:cNvPr>
          <p:cNvSpPr txBox="1"/>
          <p:nvPr/>
        </p:nvSpPr>
        <p:spPr>
          <a:xfrm>
            <a:off x="5886926" y="2650388"/>
            <a:ext cx="797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b)</a:t>
            </a:r>
            <a:endParaRPr lang="en-US" sz="4000" b="1" dirty="0"/>
          </a:p>
        </p:txBody>
      </p:sp>
      <p:sp>
        <p:nvSpPr>
          <p:cNvPr id="37" name="Rounded Rectangle 13">
            <a:extLst>
              <a:ext uri="{FF2B5EF4-FFF2-40B4-BE49-F238E27FC236}">
                <a16:creationId xmlns:a16="http://schemas.microsoft.com/office/drawing/2014/main" id="{7FCD0E0C-1038-6559-250E-46E8DE5FD144}"/>
              </a:ext>
            </a:extLst>
          </p:cNvPr>
          <p:cNvSpPr/>
          <p:nvPr/>
        </p:nvSpPr>
        <p:spPr>
          <a:xfrm>
            <a:off x="2718501" y="2739738"/>
            <a:ext cx="660668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A521A4FF-4C69-5C14-553F-6B54463C984D}"/>
              </a:ext>
            </a:extLst>
          </p:cNvPr>
          <p:cNvSpPr/>
          <p:nvPr/>
        </p:nvSpPr>
        <p:spPr>
          <a:xfrm>
            <a:off x="2718501" y="3984587"/>
            <a:ext cx="660668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39" name="Rounded Rectangle 15">
            <a:extLst>
              <a:ext uri="{FF2B5EF4-FFF2-40B4-BE49-F238E27FC236}">
                <a16:creationId xmlns:a16="http://schemas.microsoft.com/office/drawing/2014/main" id="{9200B848-545A-9AD3-EA88-31CED58A8CBD}"/>
              </a:ext>
            </a:extLst>
          </p:cNvPr>
          <p:cNvSpPr/>
          <p:nvPr/>
        </p:nvSpPr>
        <p:spPr>
          <a:xfrm>
            <a:off x="8263478" y="2650388"/>
            <a:ext cx="676241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BE8FF43A-C068-5983-E397-AC44A050AC4E}"/>
              </a:ext>
            </a:extLst>
          </p:cNvPr>
          <p:cNvSpPr/>
          <p:nvPr/>
        </p:nvSpPr>
        <p:spPr>
          <a:xfrm>
            <a:off x="8263478" y="3920069"/>
            <a:ext cx="676241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25A7A731-4C3C-6610-EFFF-56EBC9608597}"/>
              </a:ext>
            </a:extLst>
          </p:cNvPr>
          <p:cNvSpPr/>
          <p:nvPr/>
        </p:nvSpPr>
        <p:spPr>
          <a:xfrm>
            <a:off x="2643992" y="2673709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/>
          </a:p>
        </p:txBody>
      </p:sp>
      <p:sp>
        <p:nvSpPr>
          <p:cNvPr id="44" name="Rounded Rectangle 16">
            <a:extLst>
              <a:ext uri="{FF2B5EF4-FFF2-40B4-BE49-F238E27FC236}">
                <a16:creationId xmlns:a16="http://schemas.microsoft.com/office/drawing/2014/main" id="{16E0C477-9FD8-B1AB-AAC3-43FA1230EEC5}"/>
              </a:ext>
            </a:extLst>
          </p:cNvPr>
          <p:cNvSpPr/>
          <p:nvPr/>
        </p:nvSpPr>
        <p:spPr>
          <a:xfrm>
            <a:off x="8210068" y="3877133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5" name="Rounded Rectangle 13">
            <a:extLst>
              <a:ext uri="{FF2B5EF4-FFF2-40B4-BE49-F238E27FC236}">
                <a16:creationId xmlns:a16="http://schemas.microsoft.com/office/drawing/2014/main" id="{3C407DD7-1F97-95F3-6257-A7A2B16ABEE0}"/>
              </a:ext>
            </a:extLst>
          </p:cNvPr>
          <p:cNvSpPr/>
          <p:nvPr/>
        </p:nvSpPr>
        <p:spPr>
          <a:xfrm>
            <a:off x="2634596" y="3900260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/>
          </a:p>
        </p:txBody>
      </p:sp>
      <p:sp>
        <p:nvSpPr>
          <p:cNvPr id="46" name="Rounded Rectangle 16">
            <a:extLst>
              <a:ext uri="{FF2B5EF4-FFF2-40B4-BE49-F238E27FC236}">
                <a16:creationId xmlns:a16="http://schemas.microsoft.com/office/drawing/2014/main" id="{40E7FE32-5303-B491-927E-F3D5354BA7A6}"/>
              </a:ext>
            </a:extLst>
          </p:cNvPr>
          <p:cNvSpPr/>
          <p:nvPr/>
        </p:nvSpPr>
        <p:spPr>
          <a:xfrm>
            <a:off x="8202764" y="2562725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38" grpId="1" animBg="1"/>
      <p:bldP spid="39" grpId="1" animBg="1"/>
      <p:bldP spid="40" grpId="1" animBg="1"/>
      <p:bldP spid="41" grpId="1" animBg="1"/>
      <p:bldP spid="41" grpId="2" animBg="1"/>
      <p:bldP spid="44" grpId="1" animBg="1"/>
      <p:bldP spid="44" grpId="2" animBg="1"/>
      <p:bldP spid="45" grpId="1" animBg="1"/>
      <p:bldP spid="45" grpId="2" animBg="1"/>
      <p:bldP spid="46" grpId="1" animBg="1"/>
      <p:bldP spid="4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77001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03109" y="303073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lang="vi-VN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128164" y="29999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97944" y="492268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55656" y="48400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vi-VN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.6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1265" y="796082"/>
            <a:ext cx="7413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D0A42A7-B85C-7E35-2031-22F9D0EE825A}"/>
              </a:ext>
            </a:extLst>
          </p:cNvPr>
          <p:cNvSpPr/>
          <p:nvPr/>
        </p:nvSpPr>
        <p:spPr>
          <a:xfrm>
            <a:off x="7527729" y="4999360"/>
            <a:ext cx="871701" cy="7949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37070" y="660130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000" b="1" dirty="0">
                <a:solidFill>
                  <a:srgbClr val="FFFFFF"/>
                </a:solidFill>
                <a:sym typeface="+mn-ea"/>
              </a:rPr>
              <a:t>13 - 3 - 5 = ?</a:t>
            </a:r>
            <a:endParaRPr lang="en-US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3047212" y="296863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lang="vi-VN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411499" y="291400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058422" y="47339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485695" y="477204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1875CC-3618-FB31-656D-385212A5B44F}"/>
              </a:ext>
            </a:extLst>
          </p:cNvPr>
          <p:cNvSpPr/>
          <p:nvPr/>
        </p:nvSpPr>
        <p:spPr>
          <a:xfrm>
            <a:off x="7777018" y="3057751"/>
            <a:ext cx="858982" cy="7949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bldLvl="0" animBg="1"/>
      <p:bldP spid="50" grpId="0" bldLvl="0" animBg="1"/>
      <p:bldP spid="51" grpId="0" bldLvl="0" animBg="1"/>
      <p:bldP spid="52" grpId="0" bldLvl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70" y="-4916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dirty="0">
                <a:solidFill>
                  <a:srgbClr val="FFFFFF"/>
                </a:solidFill>
                <a:sym typeface="+mn-ea"/>
              </a:rPr>
              <a:t>15 - 8 = ?</a:t>
            </a:r>
            <a:endParaRPr lang="en-US" sz="60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3000105" y="276851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lang="vi-VN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.7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039851" y="278070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135128" y="478593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056321" y="476565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12130C-71EC-BEF8-E653-9F98CA0DC913}"/>
              </a:ext>
            </a:extLst>
          </p:cNvPr>
          <p:cNvSpPr/>
          <p:nvPr/>
        </p:nvSpPr>
        <p:spPr>
          <a:xfrm>
            <a:off x="3337058" y="2902491"/>
            <a:ext cx="916439" cy="7949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4" grpId="0" bldLvl="0" animBg="1"/>
      <p:bldP spid="45" grpId="0" bldLvl="0" animBg="1"/>
      <p:bldP spid="46" grpId="0" bldLvl="0" animBg="1"/>
      <p:bldP spid="47" grpId="0" bldLvl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1365" y="481923"/>
            <a:ext cx="10736293" cy="5934242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66061" y="1840658"/>
            <a:ext cx="598604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600"/>
              </a:lnSpc>
            </a:pPr>
            <a:endParaRPr lang="en-US" sz="6000" dirty="0">
              <a:solidFill>
                <a:srgbClr val="CD4343"/>
              </a:solidFill>
              <a:latin typeface="Srirach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703307" y="4495897"/>
            <a:ext cx="2009852" cy="1900224"/>
          </a:xfrm>
          <a:custGeom>
            <a:avLst/>
            <a:gdLst/>
            <a:ahLst/>
            <a:cxnLst/>
            <a:rect l="l" t="t" r="r" b="b"/>
            <a:pathLst>
              <a:path w="3014778" h="2850336">
                <a:moveTo>
                  <a:pt x="0" y="0"/>
                </a:moveTo>
                <a:lnTo>
                  <a:pt x="3014779" y="0"/>
                </a:lnTo>
                <a:lnTo>
                  <a:pt x="3014779" y="2850335"/>
                </a:lnTo>
                <a:lnTo>
                  <a:pt x="0" y="2850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47120" y="685800"/>
            <a:ext cx="1922455" cy="1188427"/>
          </a:xfrm>
          <a:custGeom>
            <a:avLst/>
            <a:gdLst/>
            <a:ahLst/>
            <a:cxnLst/>
            <a:rect l="l" t="t" r="r" b="b"/>
            <a:pathLst>
              <a:path w="2883682" h="1782640">
                <a:moveTo>
                  <a:pt x="0" y="0"/>
                </a:moveTo>
                <a:lnTo>
                  <a:pt x="2883682" y="0"/>
                </a:lnTo>
                <a:lnTo>
                  <a:pt x="2883682" y="1782640"/>
                </a:lnTo>
                <a:lnTo>
                  <a:pt x="0" y="1782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489E6F-8E29-4088-9AB3-02B8A2BF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65" y="2687044"/>
            <a:ext cx="11101794" cy="762000"/>
          </a:xfrm>
        </p:spPr>
        <p:txBody>
          <a:bodyPr>
            <a:noAutofit/>
          </a:bodyPr>
          <a:lstStyle/>
          <a:p>
            <a:r>
              <a:rPr lang="vi-VN" sz="7200" dirty="0">
                <a:latin typeface="+mn-lt"/>
              </a:rPr>
              <a:t>Bài 12 : </a:t>
            </a:r>
            <a:br>
              <a:rPr lang="vi-VN" sz="7200" dirty="0">
                <a:latin typeface="+mn-lt"/>
              </a:rPr>
            </a:br>
            <a:r>
              <a:rPr lang="vi-VN" sz="7200" b="1" dirty="0">
                <a:solidFill>
                  <a:srgbClr val="FF0000"/>
                </a:solidFill>
                <a:latin typeface="+mn-lt"/>
              </a:rPr>
              <a:t>BẢNG TRỪ (qua 10)</a:t>
            </a:r>
            <a:endParaRPr lang="en-US" sz="7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7853" y="563958"/>
            <a:ext cx="10736293" cy="5934242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52244" y="3198403"/>
            <a:ext cx="4543974" cy="923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600"/>
              </a:lnSpc>
            </a:pPr>
            <a:r>
              <a:rPr lang="vi-VN" sz="8800" b="1" dirty="0">
                <a:solidFill>
                  <a:srgbClr val="FF0000"/>
                </a:solidFill>
              </a:rPr>
              <a:t>TIẾT 2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1736615">
            <a:off x="443650" y="5391386"/>
            <a:ext cx="2172352" cy="726751"/>
          </a:xfrm>
          <a:custGeom>
            <a:avLst/>
            <a:gdLst/>
            <a:ahLst/>
            <a:cxnLst/>
            <a:rect l="l" t="t" r="r" b="b"/>
            <a:pathLst>
              <a:path w="3258528" h="1090126">
                <a:moveTo>
                  <a:pt x="0" y="0"/>
                </a:moveTo>
                <a:lnTo>
                  <a:pt x="3258528" y="0"/>
                </a:lnTo>
                <a:lnTo>
                  <a:pt x="3258528" y="1090126"/>
                </a:lnTo>
                <a:lnTo>
                  <a:pt x="0" y="1090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29269" y="1247600"/>
            <a:ext cx="1783102" cy="1711778"/>
          </a:xfrm>
          <a:custGeom>
            <a:avLst/>
            <a:gdLst/>
            <a:ahLst/>
            <a:cxnLst/>
            <a:rect l="l" t="t" r="r" b="b"/>
            <a:pathLst>
              <a:path w="2674653" h="2567667">
                <a:moveTo>
                  <a:pt x="0" y="0"/>
                </a:moveTo>
                <a:lnTo>
                  <a:pt x="2674653" y="0"/>
                </a:lnTo>
                <a:lnTo>
                  <a:pt x="2674653" y="2567666"/>
                </a:lnTo>
                <a:lnTo>
                  <a:pt x="0" y="25676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-442058" y="-5007896"/>
            <a:ext cx="20460731" cy="7105891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5"/>
                </a:lnTo>
                <a:lnTo>
                  <a:pt x="0" y="10658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vi-VN" sz="4000" b="1"/>
              <a:t>14 - 5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73387-4CE3-549F-F313-6E5516F29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18" y="184727"/>
            <a:ext cx="2681182" cy="11730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25755A-F78A-B9F1-C6D4-DC6BE997EE9B}"/>
              </a:ext>
            </a:extLst>
          </p:cNvPr>
          <p:cNvSpPr/>
          <p:nvPr/>
        </p:nvSpPr>
        <p:spPr>
          <a:xfrm>
            <a:off x="840510" y="1819530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1</a:t>
            </a:r>
            <a:endParaRPr lang="en-US" sz="6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3C6F4-E143-08B1-C3EA-5AB82485EFCC}"/>
              </a:ext>
            </a:extLst>
          </p:cNvPr>
          <p:cNvSpPr txBox="1"/>
          <p:nvPr/>
        </p:nvSpPr>
        <p:spPr>
          <a:xfrm>
            <a:off x="1782619" y="1982193"/>
            <a:ext cx="335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Tính nhẩm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4FCEF-A903-80F3-2874-DC7F22AF56D8}"/>
              </a:ext>
            </a:extLst>
          </p:cNvPr>
          <p:cNvSpPr txBox="1"/>
          <p:nvPr/>
        </p:nvSpPr>
        <p:spPr>
          <a:xfrm>
            <a:off x="1381173" y="3368600"/>
            <a:ext cx="3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13 - 6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83E4D0-677F-6B97-C275-CD1A06216E16}"/>
              </a:ext>
            </a:extLst>
          </p:cNvPr>
          <p:cNvSpPr txBox="1"/>
          <p:nvPr/>
        </p:nvSpPr>
        <p:spPr>
          <a:xfrm>
            <a:off x="1324254" y="4270412"/>
            <a:ext cx="335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15 - 7</a:t>
            </a:r>
            <a:endParaRPr lang="en-US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21B8F-342E-E4B6-729E-96C7298CE965}"/>
              </a:ext>
            </a:extLst>
          </p:cNvPr>
          <p:cNvSpPr txBox="1"/>
          <p:nvPr/>
        </p:nvSpPr>
        <p:spPr>
          <a:xfrm>
            <a:off x="4800609" y="4269958"/>
            <a:ext cx="10855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14 - 5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C2B98-3BFB-2289-61DF-2DD228909C02}"/>
              </a:ext>
            </a:extLst>
          </p:cNvPr>
          <p:cNvSpPr txBox="1"/>
          <p:nvPr/>
        </p:nvSpPr>
        <p:spPr>
          <a:xfrm>
            <a:off x="4759460" y="3378752"/>
            <a:ext cx="10855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11 - 2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75DAFD-AD18-6B75-54FF-BB64C9ED6D53}"/>
              </a:ext>
            </a:extLst>
          </p:cNvPr>
          <p:cNvSpPr txBox="1"/>
          <p:nvPr/>
        </p:nvSpPr>
        <p:spPr>
          <a:xfrm>
            <a:off x="1351526" y="5181158"/>
            <a:ext cx="169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12 - 4</a:t>
            </a:r>
            <a:endParaRPr lang="en-US" sz="4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71656A-C7A0-E12B-D8FF-81C23D416242}"/>
              </a:ext>
            </a:extLst>
          </p:cNvPr>
          <p:cNvSpPr txBox="1"/>
          <p:nvPr/>
        </p:nvSpPr>
        <p:spPr>
          <a:xfrm>
            <a:off x="4805959" y="5161164"/>
            <a:ext cx="2871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17 - 8</a:t>
            </a:r>
            <a:endParaRPr lang="en-US" sz="4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1232E-599C-8F29-5D5A-189926625E8B}"/>
              </a:ext>
            </a:extLst>
          </p:cNvPr>
          <p:cNvSpPr txBox="1"/>
          <p:nvPr/>
        </p:nvSpPr>
        <p:spPr>
          <a:xfrm>
            <a:off x="8219046" y="3269380"/>
            <a:ext cx="5743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16 - 8</a:t>
            </a:r>
            <a:endParaRPr lang="en-US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16EBF9-BD4C-E36A-C78D-95BDDB265601}"/>
              </a:ext>
            </a:extLst>
          </p:cNvPr>
          <p:cNvSpPr txBox="1"/>
          <p:nvPr/>
        </p:nvSpPr>
        <p:spPr>
          <a:xfrm>
            <a:off x="8219046" y="4201999"/>
            <a:ext cx="6562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18- 9</a:t>
            </a:r>
            <a:endParaRPr lang="en-US" sz="4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8619FF-E409-F792-5F5C-C1AEE85D976D}"/>
              </a:ext>
            </a:extLst>
          </p:cNvPr>
          <p:cNvSpPr txBox="1"/>
          <p:nvPr/>
        </p:nvSpPr>
        <p:spPr>
          <a:xfrm>
            <a:off x="8271988" y="5045803"/>
            <a:ext cx="83331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12 - 3</a:t>
            </a:r>
            <a:endParaRPr lang="en-US" sz="4000" b="1" dirty="0"/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52F5FAA3-592B-C2D1-15B3-0098BBBD299B}"/>
              </a:ext>
            </a:extLst>
          </p:cNvPr>
          <p:cNvSpPr/>
          <p:nvPr/>
        </p:nvSpPr>
        <p:spPr>
          <a:xfrm>
            <a:off x="2893195" y="3514407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7</a:t>
            </a:r>
          </a:p>
        </p:txBody>
      </p: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FF94858D-C1E4-8399-56F8-A30800D1DCDF}"/>
              </a:ext>
            </a:extLst>
          </p:cNvPr>
          <p:cNvSpPr/>
          <p:nvPr/>
        </p:nvSpPr>
        <p:spPr>
          <a:xfrm>
            <a:off x="2923170" y="4406402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8</a:t>
            </a: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ABC96E6-613D-939F-62FB-8314A66C8DA0}"/>
              </a:ext>
            </a:extLst>
          </p:cNvPr>
          <p:cNvSpPr/>
          <p:nvPr/>
        </p:nvSpPr>
        <p:spPr>
          <a:xfrm>
            <a:off x="2934200" y="5296984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8</a:t>
            </a:r>
          </a:p>
        </p:txBody>
      </p:sp>
      <p:sp>
        <p:nvSpPr>
          <p:cNvPr id="33" name="Rounded Rectangle 10">
            <a:extLst>
              <a:ext uri="{FF2B5EF4-FFF2-40B4-BE49-F238E27FC236}">
                <a16:creationId xmlns:a16="http://schemas.microsoft.com/office/drawing/2014/main" id="{B9CCECB1-6DB1-2F4F-B55D-D9EB8B70F090}"/>
              </a:ext>
            </a:extLst>
          </p:cNvPr>
          <p:cNvSpPr/>
          <p:nvPr/>
        </p:nvSpPr>
        <p:spPr>
          <a:xfrm>
            <a:off x="6271482" y="3494192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B881DEB6-B137-97C4-CF93-84633E520314}"/>
              </a:ext>
            </a:extLst>
          </p:cNvPr>
          <p:cNvSpPr/>
          <p:nvPr/>
        </p:nvSpPr>
        <p:spPr>
          <a:xfrm>
            <a:off x="6325285" y="4391238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CF1588FD-1B56-77F5-FE35-C4B5B14E5155}"/>
              </a:ext>
            </a:extLst>
          </p:cNvPr>
          <p:cNvSpPr/>
          <p:nvPr/>
        </p:nvSpPr>
        <p:spPr>
          <a:xfrm>
            <a:off x="6325285" y="5293133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= 9</a:t>
            </a: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EFAB7622-CF12-10B1-6C43-565F922A235F}"/>
              </a:ext>
            </a:extLst>
          </p:cNvPr>
          <p:cNvSpPr/>
          <p:nvPr/>
        </p:nvSpPr>
        <p:spPr>
          <a:xfrm>
            <a:off x="9821960" y="3389346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8</a:t>
            </a: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03F5191E-846A-2720-3EA7-48160E51C88F}"/>
              </a:ext>
            </a:extLst>
          </p:cNvPr>
          <p:cNvSpPr/>
          <p:nvPr/>
        </p:nvSpPr>
        <p:spPr>
          <a:xfrm>
            <a:off x="9821960" y="4321044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  <p:sp>
        <p:nvSpPr>
          <p:cNvPr id="38" name="Rounded Rectangle 15">
            <a:extLst>
              <a:ext uri="{FF2B5EF4-FFF2-40B4-BE49-F238E27FC236}">
                <a16:creationId xmlns:a16="http://schemas.microsoft.com/office/drawing/2014/main" id="{9DEFBE2C-3BB6-F59A-3FC0-CBA24801DA9C}"/>
              </a:ext>
            </a:extLst>
          </p:cNvPr>
          <p:cNvSpPr/>
          <p:nvPr/>
        </p:nvSpPr>
        <p:spPr>
          <a:xfrm>
            <a:off x="9821960" y="5264547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576494" y="-4548794"/>
            <a:ext cx="13248239" cy="5862547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E38C51-A996-950B-C635-5A24F0A42687}"/>
              </a:ext>
            </a:extLst>
          </p:cNvPr>
          <p:cNvSpPr/>
          <p:nvPr/>
        </p:nvSpPr>
        <p:spPr>
          <a:xfrm>
            <a:off x="483340" y="1137690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2</a:t>
            </a:r>
            <a:endParaRPr lang="en-US" sz="6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5F889C-652F-5E5F-7CEF-08BE9CC0BBD0}"/>
              </a:ext>
            </a:extLst>
          </p:cNvPr>
          <p:cNvSpPr txBox="1"/>
          <p:nvPr/>
        </p:nvSpPr>
        <p:spPr>
          <a:xfrm>
            <a:off x="1456252" y="1225798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Tính nhẩm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855A38-FBCC-581B-0665-7C4043649DB5}"/>
              </a:ext>
            </a:extLst>
          </p:cNvPr>
          <p:cNvSpPr txBox="1"/>
          <p:nvPr/>
        </p:nvSpPr>
        <p:spPr>
          <a:xfrm>
            <a:off x="995474" y="2574536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a) 14 - 4 - 3</a:t>
            </a:r>
            <a:endParaRPr lang="en-US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C75427-C7F1-29EF-9AB0-7533A68B87E9}"/>
              </a:ext>
            </a:extLst>
          </p:cNvPr>
          <p:cNvSpPr txBox="1"/>
          <p:nvPr/>
        </p:nvSpPr>
        <p:spPr>
          <a:xfrm>
            <a:off x="1643472" y="3290560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14 - 7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BCACFC-9317-857A-82C4-7D3602D52909}"/>
              </a:ext>
            </a:extLst>
          </p:cNvPr>
          <p:cNvSpPr txBox="1"/>
          <p:nvPr/>
        </p:nvSpPr>
        <p:spPr>
          <a:xfrm>
            <a:off x="4672573" y="2560217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b) 12 - 2 - 6</a:t>
            </a:r>
            <a:endParaRPr lang="en-US" sz="4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E4223-910F-049B-93F1-5DC22A2303FC}"/>
              </a:ext>
            </a:extLst>
          </p:cNvPr>
          <p:cNvSpPr txBox="1"/>
          <p:nvPr/>
        </p:nvSpPr>
        <p:spPr>
          <a:xfrm>
            <a:off x="8349672" y="2612122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c) 16 – 6 - 3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5EA4DF-EE01-83E7-76B9-ED8011C1C5C7}"/>
              </a:ext>
            </a:extLst>
          </p:cNvPr>
          <p:cNvSpPr txBox="1"/>
          <p:nvPr/>
        </p:nvSpPr>
        <p:spPr>
          <a:xfrm>
            <a:off x="5328839" y="3360284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12 - 8</a:t>
            </a:r>
            <a:endParaRPr lang="en-US" sz="4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81041-F46C-6CB3-B3A0-A5EC1C602C86}"/>
              </a:ext>
            </a:extLst>
          </p:cNvPr>
          <p:cNvSpPr txBox="1"/>
          <p:nvPr/>
        </p:nvSpPr>
        <p:spPr>
          <a:xfrm>
            <a:off x="9014206" y="3360284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16 - 9</a:t>
            </a:r>
            <a:endParaRPr lang="en-US" sz="4000" b="1" dirty="0"/>
          </a:p>
        </p:txBody>
      </p:sp>
      <p:sp>
        <p:nvSpPr>
          <p:cNvPr id="23" name="Rectangular Callout 8">
            <a:extLst>
              <a:ext uri="{FF2B5EF4-FFF2-40B4-BE49-F238E27FC236}">
                <a16:creationId xmlns:a16="http://schemas.microsoft.com/office/drawing/2014/main" id="{D4988E88-4768-57F6-C0F7-81440E1EEEDF}"/>
              </a:ext>
            </a:extLst>
          </p:cNvPr>
          <p:cNvSpPr/>
          <p:nvPr/>
        </p:nvSpPr>
        <p:spPr>
          <a:xfrm>
            <a:off x="483340" y="4654917"/>
            <a:ext cx="3368040" cy="1400810"/>
          </a:xfrm>
          <a:prstGeom prst="wedge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14 - 4 - 3 = 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14 - 7 = 7</a:t>
            </a:r>
          </a:p>
        </p:txBody>
      </p:sp>
      <p:sp>
        <p:nvSpPr>
          <p:cNvPr id="24" name="Rectangular Callout 15">
            <a:extLst>
              <a:ext uri="{FF2B5EF4-FFF2-40B4-BE49-F238E27FC236}">
                <a16:creationId xmlns:a16="http://schemas.microsoft.com/office/drawing/2014/main" id="{E93F75B2-CA5F-D916-1A5A-1A6F4999257F}"/>
              </a:ext>
            </a:extLst>
          </p:cNvPr>
          <p:cNvSpPr/>
          <p:nvPr/>
        </p:nvSpPr>
        <p:spPr>
          <a:xfrm>
            <a:off x="4524896" y="4624979"/>
            <a:ext cx="3368040" cy="1400810"/>
          </a:xfrm>
          <a:prstGeom prst="wedge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12 - 2 - 6 = 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12 - 8 = 4</a:t>
            </a:r>
          </a:p>
        </p:txBody>
      </p:sp>
      <p:sp>
        <p:nvSpPr>
          <p:cNvPr id="25" name="Rectangular Callout 16">
            <a:extLst>
              <a:ext uri="{FF2B5EF4-FFF2-40B4-BE49-F238E27FC236}">
                <a16:creationId xmlns:a16="http://schemas.microsoft.com/office/drawing/2014/main" id="{06FE0F51-D740-EB91-53D4-4D1179AED9E4}"/>
              </a:ext>
            </a:extLst>
          </p:cNvPr>
          <p:cNvSpPr/>
          <p:nvPr/>
        </p:nvSpPr>
        <p:spPr>
          <a:xfrm>
            <a:off x="8578320" y="4598612"/>
            <a:ext cx="3368040" cy="1400810"/>
          </a:xfrm>
          <a:prstGeom prst="wedge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16 - 6 - 3 = 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16 - 9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313</Words>
  <Application>Microsoft Office PowerPoint</Application>
  <PresentationFormat>Widescreen</PresentationFormat>
  <Paragraphs>86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HP001 4 hang 1 ô ly</vt:lpstr>
      <vt:lpstr>Sriracha</vt:lpstr>
      <vt:lpstr>Times New Roman</vt:lpstr>
      <vt:lpstr>2_Office Theme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 :  BẢNG TRỪ (qua 10)</vt:lpstr>
      <vt:lpstr>PowerPoint Presentation</vt:lpstr>
      <vt:lpstr>PowerPoint Presentation</vt:lpstr>
      <vt:lpstr>PowerPoint Presentation</vt:lpstr>
      <vt:lpstr>Có 12 bạn và 9 quả bóng, mỗi bạn lấy một quả. Hỏi có bao nhiêu bạn không lấy được bóng?</vt:lpstr>
      <vt:lpstr>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11</cp:revision>
  <dcterms:created xsi:type="dcterms:W3CDTF">2021-05-12T04:39:00Z</dcterms:created>
  <dcterms:modified xsi:type="dcterms:W3CDTF">2024-10-21T14:08:54Z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